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5822640" y="500760"/>
            <a:ext cx="1895400" cy="685800"/>
          </a:xfrm>
          <a:prstGeom prst="rect">
            <a:avLst/>
          </a:prstGeom>
          <a:ln>
            <a:noFill/>
          </a:ln>
        </p:spPr>
      </p:pic>
      <p:pic>
        <p:nvPicPr>
          <p:cNvPr id="1" name="Picture 10" descr=""/>
          <p:cNvPicPr/>
          <p:nvPr/>
        </p:nvPicPr>
        <p:blipFill>
          <a:blip r:embed="rId3"/>
          <a:stretch/>
        </p:blipFill>
        <p:spPr>
          <a:xfrm>
            <a:off x="9966600" y="607320"/>
            <a:ext cx="1695960" cy="472320"/>
          </a:xfrm>
          <a:prstGeom prst="rect">
            <a:avLst/>
          </a:prstGeom>
          <a:ln>
            <a:noFill/>
          </a:ln>
        </p:spPr>
      </p:pic>
      <p:pic>
        <p:nvPicPr>
          <p:cNvPr id="2" name="Picture 11" descr=""/>
          <p:cNvPicPr/>
          <p:nvPr/>
        </p:nvPicPr>
        <p:blipFill>
          <a:blip r:embed="rId4"/>
          <a:stretch/>
        </p:blipFill>
        <p:spPr>
          <a:xfrm>
            <a:off x="5740560" y="5832000"/>
            <a:ext cx="708840" cy="721440"/>
          </a:xfrm>
          <a:prstGeom prst="rect">
            <a:avLst/>
          </a:prstGeom>
          <a:ln>
            <a:noFill/>
          </a:ln>
        </p:spPr>
      </p:pic>
      <p:pic>
        <p:nvPicPr>
          <p:cNvPr id="3" name="Picture 12" descr=""/>
          <p:cNvPicPr/>
          <p:nvPr/>
        </p:nvPicPr>
        <p:blipFill>
          <a:blip r:embed="rId5"/>
          <a:stretch/>
        </p:blipFill>
        <p:spPr>
          <a:xfrm>
            <a:off x="539640" y="484560"/>
            <a:ext cx="3034440" cy="7182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/>
          <a:stretch/>
        </p:blipFill>
        <p:spPr>
          <a:xfrm>
            <a:off x="11417400" y="130320"/>
            <a:ext cx="563760" cy="573840"/>
          </a:xfrm>
          <a:prstGeom prst="rect">
            <a:avLst/>
          </a:prstGeom>
          <a:ln>
            <a:noFill/>
          </a:ln>
        </p:spPr>
      </p:pic>
      <p:pic>
        <p:nvPicPr>
          <p:cNvPr id="43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5780520" y="6007320"/>
            <a:ext cx="1649880" cy="898200"/>
          </a:xfrm>
          <a:prstGeom prst="rect">
            <a:avLst/>
          </a:prstGeom>
          <a:ln>
            <a:noFill/>
          </a:ln>
        </p:spPr>
      </p:pic>
      <p:pic>
        <p:nvPicPr>
          <p:cNvPr id="44" name="Picture 10" descr=""/>
          <p:cNvPicPr/>
          <p:nvPr/>
        </p:nvPicPr>
        <p:blipFill>
          <a:blip r:embed="rId4"/>
          <a:stretch/>
        </p:blipFill>
        <p:spPr>
          <a:xfrm>
            <a:off x="10285920" y="6220440"/>
            <a:ext cx="1695960" cy="4723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5">
            <a:lum bright="70000" contrast="-70000"/>
          </a:blip>
          <a:stretch/>
        </p:blipFill>
        <p:spPr>
          <a:xfrm>
            <a:off x="507960" y="6170760"/>
            <a:ext cx="2416680" cy="571680"/>
          </a:xfrm>
          <a:prstGeom prst="rect">
            <a:avLst/>
          </a:prstGeom>
          <a:ln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39640" y="2955240"/>
            <a:ext cx="11122920" cy="291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latin typeface="Arial"/>
                <a:ea typeface="DejaVu Sans"/>
              </a:rPr>
              <a:t>Lab meeting 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latin typeface="Arial"/>
                <a:ea typeface="DejaVu Sans"/>
              </a:rPr>
              <a:t>2020-04-15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42aae1"/>
                </a:solidFill>
                <a:latin typeface="Arial"/>
                <a:ea typeface="DejaVu Sans"/>
              </a:rPr>
              <a:t>@HighlanderLab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27400" y="1700640"/>
            <a:ext cx="111351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Jana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 u="sng">
                <a:solidFill>
                  <a:srgbClr val="00325f"/>
                </a:solidFill>
                <a:uFillTx/>
                <a:latin typeface="Myriad Pro"/>
                <a:ea typeface="DejaVu Sans"/>
              </a:rPr>
              <a:t>Simulation</a:t>
            </a: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 of import of bulls:</a:t>
            </a:r>
            <a:endParaRPr b="0" lang="en-GB" sz="2800" spc="-1" strike="noStrike">
              <a:latin typeface="Arial"/>
              <a:ea typeface="WenQuanYi Micro Hei"/>
            </a:endParaRPr>
          </a:p>
          <a:p>
            <a:pPr lvl="4" marL="108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Foreign</a:t>
            </a: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 population (higher ΔG: higher i and r)</a:t>
            </a:r>
            <a:endParaRPr b="0" lang="en-GB" sz="2800" spc="-1" strike="noStrike">
              <a:latin typeface="Arial"/>
              <a:ea typeface="WenQuanYi Micro Hei"/>
            </a:endParaRPr>
          </a:p>
          <a:p>
            <a:pPr lvl="4" marL="108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Import into </a:t>
            </a:r>
            <a:r>
              <a:rPr b="1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domestic </a:t>
            </a: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population</a:t>
            </a:r>
            <a:endParaRPr b="0" lang="en-GB" sz="2800" spc="-1" strike="noStrike">
              <a:latin typeface="Arial"/>
              <a:ea typeface="WenQuanYi Micro Hei"/>
            </a:endParaRPr>
          </a:p>
          <a:p>
            <a:pPr lvl="4" marL="108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Vary:</a:t>
            </a:r>
            <a:endParaRPr b="0" lang="en-GB" sz="2800" spc="-1" strike="noStrike">
              <a:latin typeface="Arial"/>
              <a:ea typeface="WenQuanYi Micro Hei"/>
            </a:endParaRPr>
          </a:p>
          <a:p>
            <a:pPr lvl="7" marL="172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Progeny / genomic testing</a:t>
            </a:r>
            <a:endParaRPr b="0" lang="en-GB" sz="2400" spc="-1" strike="noStrike">
              <a:latin typeface="Arial"/>
              <a:ea typeface="WenQuanYi Micro Hei"/>
            </a:endParaRPr>
          </a:p>
          <a:p>
            <a:pPr lvl="7" marL="172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Data for estimation</a:t>
            </a:r>
            <a:endParaRPr b="0" lang="en-GB" sz="2400" spc="-1" strike="noStrike">
              <a:latin typeface="Arial"/>
              <a:ea typeface="WenQuanYi Micro Hei"/>
            </a:endParaRPr>
          </a:p>
          <a:p>
            <a:pPr lvl="7" marL="172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Import for bull dams / cows</a:t>
            </a:r>
            <a:endParaRPr b="0" lang="en-GB" sz="2400" spc="-1" strike="noStrike">
              <a:latin typeface="Arial"/>
              <a:ea typeface="WenQuanYi Micro Hei"/>
            </a:endParaRPr>
          </a:p>
          <a:p>
            <a:pPr lvl="7" marL="172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Percent of import</a:t>
            </a:r>
            <a:endParaRPr b="0" lang="en-GB" sz="2400" spc="-1" strike="noStrike">
              <a:latin typeface="Arial"/>
              <a:ea typeface="WenQuanYi Micro Hei"/>
            </a:endParaRPr>
          </a:p>
          <a:p>
            <a:pPr lvl="1" marL="432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 u="sng">
                <a:solidFill>
                  <a:srgbClr val="00325f"/>
                </a:solidFill>
                <a:uFillTx/>
                <a:latin typeface="Myriad Pro"/>
                <a:ea typeface="DejaVu Sans"/>
              </a:rPr>
              <a:t>Partition </a:t>
            </a:r>
            <a:r>
              <a:rPr b="0" lang="en-GB" sz="2800" spc="-1" strike="noStrike">
                <a:solidFill>
                  <a:srgbClr val="00325f"/>
                </a:solidFill>
                <a:latin typeface="Myriad Pro"/>
                <a:ea typeface="DejaVu Sans"/>
              </a:rPr>
              <a:t>by origin-gender</a:t>
            </a:r>
            <a:endParaRPr b="0" lang="en-GB" sz="2800" spc="-1" strike="noStrike">
              <a:latin typeface="Arial"/>
              <a:ea typeface="WenQuanYi Micro Hei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80440" y="36036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Import: simulation - partition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>
            <a:off x="280440" y="36036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Import: simulation - partition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792000" y="1368000"/>
            <a:ext cx="9187200" cy="540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280440" y="36036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Other work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Reviewing two papers</a:t>
            </a:r>
            <a:endParaRPr b="0" lang="en-GB" sz="3400" spc="-1" strike="noStrike">
              <a:latin typeface="Arial"/>
              <a:ea typeface="WenQuanYi Micro Hei"/>
            </a:endParaRPr>
          </a:p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Bee-work for Slovenian people</a:t>
            </a:r>
            <a:endParaRPr b="0" lang="en-GB" sz="3400" spc="-1" strike="noStrike">
              <a:latin typeface="Arial"/>
              <a:ea typeface="WenQuanYi Micro Hei"/>
            </a:endParaRPr>
          </a:p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400" spc="-1" strike="noStrike">
              <a:latin typeface="Arial"/>
              <a:ea typeface="WenQuanYi Micro 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Papers</a:t>
            </a:r>
            <a:endParaRPr b="0" lang="en-GB" sz="34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AlphaPart – simulation of import </a:t>
            </a:r>
            <a:endParaRPr b="0" lang="en-GB" sz="34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3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280440" y="36036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Agenda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l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h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rt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: </a:t>
            </a:r>
            <a:endParaRPr b="0" lang="en-GB" sz="3400" spc="-1" strike="noStrike">
              <a:latin typeface="Arial"/>
              <a:ea typeface="WenQuanYi Micro Hei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f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(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b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f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)</a:t>
            </a:r>
            <a:endParaRPr b="0" lang="en-GB" sz="2600" spc="-1" strike="noStrike">
              <a:latin typeface="Arial"/>
              <a:ea typeface="WenQuanYi Micro Hei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d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y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f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b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endParaRPr b="0" lang="en-GB" sz="2600" spc="-1" strike="noStrike">
              <a:latin typeface="Arial"/>
              <a:ea typeface="WenQuanYi Micro Hei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600" spc="-1" strike="noStrike">
              <a:latin typeface="Arial"/>
              <a:ea typeface="WenQuanYi Micro Hei"/>
            </a:endParaRPr>
          </a:p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ti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m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iz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ti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f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c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s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b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w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h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y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g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d 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y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34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endParaRPr b="0" lang="en-GB" sz="3400" spc="-1" strike="noStrike">
              <a:latin typeface="Arial"/>
              <a:ea typeface="WenQuanYi Micro Hei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W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k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p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,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a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o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b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m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t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n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endParaRPr b="0" lang="en-GB" sz="2600" spc="-1" strike="noStrike">
              <a:latin typeface="Arial"/>
              <a:ea typeface="WenQuanYi Micro Hei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F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i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g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u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r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e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s 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→</a:t>
            </a:r>
            <a:r>
              <a:rPr b="0" lang="en-GB" sz="26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endParaRPr b="0" lang="en-GB" sz="2600" spc="-1" strike="noStrike">
              <a:latin typeface="Arial"/>
              <a:ea typeface="WenQuanYi Micro Hei"/>
            </a:endParaRPr>
          </a:p>
          <a:p>
            <a:pPr marL="432000" indent="-322200">
              <a:lnSpc>
                <a:spcPct val="100000"/>
              </a:lnSpc>
              <a:spcBef>
                <a:spcPts val="1134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600" spc="-1" strike="noStrike">
              <a:latin typeface="Arial"/>
              <a:ea typeface="WenQuanYi Micro Hei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80440" y="36036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Papers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54560" y="238320"/>
            <a:ext cx="9176400" cy="64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56000" y="237600"/>
            <a:ext cx="9180000" cy="64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821720" y="972000"/>
            <a:ext cx="3812400" cy="52200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0" y="972000"/>
            <a:ext cx="3812400" cy="52200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3937320" y="972000"/>
            <a:ext cx="3812400" cy="52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4320" y="288000"/>
            <a:ext cx="9179640" cy="64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63600" y="288000"/>
            <a:ext cx="9180000" cy="64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rcRect l="0" t="9529" r="0" b="0"/>
          <a:stretch/>
        </p:blipFill>
        <p:spPr>
          <a:xfrm>
            <a:off x="4123800" y="1008000"/>
            <a:ext cx="7898400" cy="5182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5581080" y="3818880"/>
            <a:ext cx="72720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 rot="16140000">
            <a:off x="5710320" y="3956040"/>
            <a:ext cx="361440" cy="817200"/>
          </a:xfrm>
          <a:custGeom>
            <a:avLst/>
            <a:gdLst/>
            <a:ahLst/>
            <a:rect l="l" t="t" r="r" b="b"/>
            <a:pathLst>
              <a:path w="1012" h="2277">
                <a:moveTo>
                  <a:pt x="2" y="0"/>
                </a:moveTo>
                <a:cubicBezTo>
                  <a:pt x="254" y="0"/>
                  <a:pt x="507" y="94"/>
                  <a:pt x="507" y="189"/>
                </a:cubicBezTo>
                <a:lnTo>
                  <a:pt x="507" y="948"/>
                </a:lnTo>
                <a:cubicBezTo>
                  <a:pt x="506" y="1043"/>
                  <a:pt x="758" y="1138"/>
                  <a:pt x="1011" y="1138"/>
                </a:cubicBezTo>
                <a:cubicBezTo>
                  <a:pt x="758" y="1138"/>
                  <a:pt x="507" y="1232"/>
                  <a:pt x="506" y="1327"/>
                </a:cubicBezTo>
                <a:lnTo>
                  <a:pt x="506" y="2086"/>
                </a:lnTo>
                <a:cubicBezTo>
                  <a:pt x="505" y="2181"/>
                  <a:pt x="252" y="2276"/>
                  <a:pt x="0" y="2276"/>
                </a:cubicBez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"/>
          <p:cNvSpPr/>
          <p:nvPr/>
        </p:nvSpPr>
        <p:spPr>
          <a:xfrm rot="16140000">
            <a:off x="6988320" y="4147920"/>
            <a:ext cx="369720" cy="453960"/>
          </a:xfrm>
          <a:custGeom>
            <a:avLst/>
            <a:gdLst/>
            <a:ahLst/>
            <a:rect l="l" t="t" r="r" b="b"/>
            <a:pathLst>
              <a:path w="1034" h="1268">
                <a:moveTo>
                  <a:pt x="1" y="0"/>
                </a:moveTo>
                <a:cubicBezTo>
                  <a:pt x="259" y="0"/>
                  <a:pt x="516" y="52"/>
                  <a:pt x="516" y="105"/>
                </a:cubicBezTo>
                <a:lnTo>
                  <a:pt x="516" y="527"/>
                </a:lnTo>
                <a:cubicBezTo>
                  <a:pt x="516" y="580"/>
                  <a:pt x="774" y="632"/>
                  <a:pt x="1033" y="633"/>
                </a:cubicBezTo>
                <a:cubicBezTo>
                  <a:pt x="774" y="632"/>
                  <a:pt x="516" y="686"/>
                  <a:pt x="516" y="739"/>
                </a:cubicBezTo>
                <a:lnTo>
                  <a:pt x="516" y="1161"/>
                </a:lnTo>
                <a:cubicBezTo>
                  <a:pt x="516" y="1214"/>
                  <a:pt x="258" y="1267"/>
                  <a:pt x="0" y="1267"/>
                </a:cubicBez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>
            <a:off x="6764040" y="3818880"/>
            <a:ext cx="99972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527400" y="1303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6"/>
          <p:cNvSpPr/>
          <p:nvPr/>
        </p:nvSpPr>
        <p:spPr>
          <a:xfrm>
            <a:off x="507960" y="1078200"/>
            <a:ext cx="11473920" cy="48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R-package (CRAN)</a:t>
            </a:r>
            <a:endParaRPr b="0" lang="en-GB" sz="24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 </a:t>
            </a:r>
            <a:endParaRPr b="0" lang="en-GB" sz="24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DejaVu Sans"/>
              </a:rPr>
              <a:t>Partitioning of genetic trend </a:t>
            </a:r>
            <a:endParaRPr b="0" lang="en-GB" sz="24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DejaVu Sans"/>
              </a:rPr>
              <a:t>(</a:t>
            </a: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García-Cortés </a:t>
            </a:r>
            <a:r>
              <a:rPr b="0" i="1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et al., </a:t>
            </a: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2008)</a:t>
            </a:r>
            <a:endParaRPr b="0" lang="en-GB" sz="2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2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 </a:t>
            </a:r>
            <a:endParaRPr b="0" lang="en-GB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BY </a:t>
            </a:r>
            <a:r>
              <a:rPr b="0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paths of information </a:t>
            </a:r>
            <a:endParaRPr b="0" lang="en-GB" sz="24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2400" spc="-1" strike="noStrike">
                <a:solidFill>
                  <a:srgbClr val="00325f"/>
                </a:solidFill>
                <a:latin typeface="Myriad Pro"/>
                <a:ea typeface="WenQuanYi Micro Hei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1" name="CustomShape 7"/>
          <p:cNvSpPr/>
          <p:nvPr/>
        </p:nvSpPr>
        <p:spPr>
          <a:xfrm>
            <a:off x="280800" y="360720"/>
            <a:ext cx="114537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latin typeface="Arial"/>
                <a:ea typeface="Adobe Fan Heiti Std B"/>
              </a:rPr>
              <a:t>AlphaPart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4032000" y="777240"/>
            <a:ext cx="1206360" cy="93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528</TotalTime>
  <Application>LibreOffice/6.2.8.2$Linux_X86_64 LibreOffice_project/20$Build-2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2017-04-21T12:20:40Z</dcterms:created>
  <dc:creator>WILSON Neil</dc:creator>
  <dc:description/>
  <dc:language>en-GB</dc:language>
  <cp:lastModifiedBy/>
  <dcterms:modified xsi:type="dcterms:W3CDTF">2020-04-15T12:06:33Z</dcterms:modified>
  <cp:revision>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Edinburgh</vt:lpwstr>
  </property>
  <property fmtid="{D5CDD505-2E9C-101B-9397-08002B2CF9AE}" pid="4" name="ContentTypeId">
    <vt:lpwstr>0x0101007B7B8BF0644C4E47862514133CECCC9E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13</vt:i4>
  </property>
</Properties>
</file>